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6"/>
  </p:notesMasterIdLst>
  <p:sldIdLst>
    <p:sldId id="256" r:id="rId5"/>
    <p:sldId id="972" r:id="rId6"/>
    <p:sldId id="995" r:id="rId7"/>
    <p:sldId id="1026" r:id="rId8"/>
    <p:sldId id="973" r:id="rId9"/>
    <p:sldId id="974" r:id="rId10"/>
    <p:sldId id="979" r:id="rId11"/>
    <p:sldId id="976" r:id="rId12"/>
    <p:sldId id="994" r:id="rId13"/>
    <p:sldId id="981" r:id="rId14"/>
    <p:sldId id="983" r:id="rId15"/>
    <p:sldId id="991" r:id="rId16"/>
    <p:sldId id="1027" r:id="rId17"/>
    <p:sldId id="996" r:id="rId18"/>
    <p:sldId id="1005" r:id="rId19"/>
    <p:sldId id="1000" r:id="rId20"/>
    <p:sldId id="1001" r:id="rId21"/>
    <p:sldId id="998" r:id="rId22"/>
    <p:sldId id="999" r:id="rId23"/>
    <p:sldId id="1003" r:id="rId24"/>
    <p:sldId id="302" r:id="rId25"/>
  </p:sldIdLst>
  <p:sldSz cx="12192000" cy="6858000"/>
  <p:notesSz cx="6858000" cy="9144000"/>
  <p:embeddedFontLst>
    <p:embeddedFont>
      <p:font typeface="Host Grotesk Medium" panose="020B0604020202020204" charset="0"/>
      <p:regular r:id="rId27"/>
    </p:embeddedFont>
    <p:embeddedFont>
      <p:font typeface="Magallanes Bold" panose="02000000000000000000" pitchFamily="50" charset="0"/>
      <p:bold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Quadon" panose="020B0604020202020204" charset="0"/>
      <p:regular r:id="rId34"/>
      <p:bold r:id="rId35"/>
      <p:italic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DD86AB-3A58-A259-F03A-F78BF0F19A52}" name="Rodrigo Ribeiro de Souza" initials="RRdS" userId="S::rodrigosouza@bahiagascombr.onmicrosoft.com::b5058de1-c7d4-48b9-b378-75f3bbe9fc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o Igor Wanderley Ramos" initials="AIWR" lastIdx="2" clrIdx="0">
    <p:extLst>
      <p:ext uri="{19B8F6BF-5375-455C-9EA6-DF929625EA0E}">
        <p15:presenceInfo xmlns:p15="http://schemas.microsoft.com/office/powerpoint/2012/main" userId="S::aureoramos@bahiagascombr.onmicrosoft.com::8f0f0ecb-4760-433d-a3d0-1da0f8ed4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F2F2F2"/>
    <a:srgbClr val="CBDDBE"/>
    <a:srgbClr val="F3D9D9"/>
    <a:srgbClr val="FF0000"/>
    <a:srgbClr val="FFFFFF"/>
    <a:srgbClr val="D9D9D9"/>
    <a:srgbClr val="00499C"/>
    <a:srgbClr val="FFC000"/>
    <a:srgbClr val="60C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6374" autoAdjust="0"/>
  </p:normalViewPr>
  <p:slideViewPr>
    <p:cSldViewPr snapToGrid="0">
      <p:cViewPr varScale="1">
        <p:scale>
          <a:sx n="78" d="100"/>
          <a:sy n="78" d="100"/>
        </p:scale>
        <p:origin x="8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A-4E44-A0A4-4173CC7823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A-4E44-A0A4-4173CC7823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3A-4E44-A0A4-4173CC7823A3}"/>
              </c:ext>
            </c:extLst>
          </c:dPt>
          <c:cat>
            <c:numRef>
              <c:f>Planilha1!$A$2:$A$4</c:f>
              <c:numCache>
                <c:formatCode>General</c:formatCode>
                <c:ptCount val="3"/>
              </c:numCache>
            </c:numRef>
          </c:cat>
          <c:val>
            <c:numRef>
              <c:f>Planilha1!$B$2:$B$4</c:f>
              <c:numCache>
                <c:formatCode>0.00%</c:formatCode>
                <c:ptCount val="3"/>
                <c:pt idx="0" formatCode="0%">
                  <c:v>0.51</c:v>
                </c:pt>
                <c:pt idx="1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3A-4E44-A0A4-4173CC782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3-440D-8662-70F5562A03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3-440D-8662-70F5562A03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3-440D-8662-70F5562A033E}"/>
              </c:ext>
            </c:extLst>
          </c:dPt>
          <c:cat>
            <c:numRef>
              <c:f>Planilha1!$A$2:$A$4</c:f>
              <c:numCache>
                <c:formatCode>General</c:formatCode>
                <c:ptCount val="3"/>
              </c:numCache>
            </c:numRef>
          </c:cat>
          <c:val>
            <c:numRef>
              <c:f>Planilha1!$B$2:$B$4</c:f>
              <c:numCache>
                <c:formatCode>0.00%</c:formatCode>
                <c:ptCount val="3"/>
                <c:pt idx="0" formatCode="0%">
                  <c:v>0.58499999999999996</c:v>
                </c:pt>
                <c:pt idx="1">
                  <c:v>0.41499999999999998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53-440D-8662-70F5562A0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0E28-75C3-4DCC-891A-2B343DB598FC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EE9E-281E-413D-995B-C12AF80EF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283948CA-6C45-A0EB-C16A-501696B83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CD065E25-E630-C1E6-075A-C04F6A64F3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33A5AFD4-62D4-FF6F-F71A-B85443D92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8E5ABC09-35D8-D6E8-9FD1-CF55FBDE1C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23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22578DD3-3C39-7C25-878E-DB70C0DBC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1346546E-5C02-A4F4-3F40-C8A47A903D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994D5457-833D-3A0B-253A-118568C166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8B5B4F12-2F7A-AE5A-519C-5E68285717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17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6B3A225D-1782-8BFE-C6BC-D9FB9462A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55C75EFF-3D06-7383-8584-C5BAC38A3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38783963-7AD2-3213-55E1-7CE0035611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36DB7211-79B9-460A-F79A-40A9989943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584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DBD565C6-3BD9-C06B-0C24-A0EA75D6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8FE1C289-BD52-BE42-A6BD-571149606B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C5056C6A-F70D-5A0C-BA05-B6F249652D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3CEBA57E-58B5-D758-C9DF-4E34E38E24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37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C6B72268-810B-FF2A-4E04-C4589FCB4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51A5C1FA-B78D-A96B-55FE-FE831DE06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985E7A48-4424-6A4B-0102-79F8DF93F8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8FE54D4D-8FA9-4D8D-E59B-5573C6826D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20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4A952476-B050-375A-7D44-B052FA00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7105E387-C832-DD7E-8C86-A886C42F2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BAED7634-CC7C-CC83-6B7C-5983A25F5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80415664-1F40-0DA3-5739-9A00D8A9ED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00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624FE6CF-0C29-20D3-4E0D-41B4B1054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495B653C-5250-9E6B-EF7F-66E6CFF8D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17EDF8B7-ECE0-BEA3-DDA5-2661F1C5A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EB06CBE2-2ED6-652B-172C-9CCCC1EC37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02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EBDD9043-910C-C352-3B21-790F55C0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FB233578-7775-54E8-D06D-03B9E59BC8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23685F65-6C0A-5684-B638-B11B5D3208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127C0521-CE1D-9AD7-6136-26683C8A1E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997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39392184-2AC0-EB60-13FC-AC766579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EEBC1965-C34D-8574-AB2D-069498A144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694D2B40-5F23-DAA6-6443-AB06A11ED1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AB84614C-136B-D290-3035-35D1B6446E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533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AD8F4290-B5FE-F341-D740-8A5DA650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FC74FD00-E515-CE10-E892-F24CA52A96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6619D898-1EEB-2AB3-519E-55C802587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2F9C0611-7877-D362-D9C3-F90F2DD662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9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B2DADFAE-E1F4-2C3F-9172-AF4B3A5F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B6EA1AD6-430D-1B94-B088-829071F792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0540C2BB-DF19-0F09-6A20-960FB8A0E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2239C30A-778F-58BF-D96B-763A21D8B6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151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5F371512-B452-37E0-629E-B0EBCF93D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3CE5591F-ECE9-FAB7-D57C-68DF6B4080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16E8EF44-5336-D641-3A87-F2C6A7441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8A73DE8F-6311-AC4E-4F8E-61CEF70C14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044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0" name="Google Shape;98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706A2D0F-CF35-D047-13B4-1E09EE5E4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1BEC3C1D-4039-38ED-6409-B6FA7D1AB6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7C3C4883-EDF3-7EEE-6857-FFCAFEC95C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30273B6C-36BF-66C8-10EB-EADC0BF22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02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A6C26655-8A7D-4EB6-CEFC-42E9A608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86E83A20-BC5E-5AEB-C939-77A72A3084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A5BF2B46-5959-9982-94C8-53C69D66F9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4EECFCFF-F163-161C-4203-38796BA550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0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451F0BE9-9317-AD5B-82A0-CA2EE5514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52C302D4-F1EB-DED4-6340-E433276D92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C787E117-A60D-760F-3835-377CBE250E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19D8149D-34BA-11EF-A3F2-577EAD7BCA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47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4108B2E5-BE15-7921-138C-A8D27302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3C712F29-2CCD-C5CD-25E4-66BA9C9CFF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7820C096-68FB-A7C5-7C4B-5D6EFC554B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F61AF08C-D2B2-02C8-7BA1-7B6D740F62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65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D7D15BE4-E7C2-59E0-534F-48EA06229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4FAA0F96-D9CD-898D-F07C-D8F533910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4A5CA892-1A25-22A4-1853-D992D2D1B8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67A2FC4E-B2A6-C043-20E2-4E7963B17C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67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E79C523A-A27E-4D97-4DC5-0F4BEABC1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9A8EE26E-A576-EC2B-93F0-B5441AB244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87A7F7A4-870E-FAB7-09EE-D2B967DAD5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4EBB7DDE-D7C8-3708-2DD6-0B50AD27CE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51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631A55C8-E7C2-7D7E-0799-6676EB37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:notes">
            <a:extLst>
              <a:ext uri="{FF2B5EF4-FFF2-40B4-BE49-F238E27FC236}">
                <a16:creationId xmlns:a16="http://schemas.microsoft.com/office/drawing/2014/main" id="{9BAF610A-6B54-EE3C-3D64-BED5ECB285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5:notes">
            <a:extLst>
              <a:ext uri="{FF2B5EF4-FFF2-40B4-BE49-F238E27FC236}">
                <a16:creationId xmlns:a16="http://schemas.microsoft.com/office/drawing/2014/main" id="{606F153C-1F44-6F21-072B-5CD9E0E11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p5:notes">
            <a:extLst>
              <a:ext uri="{FF2B5EF4-FFF2-40B4-BE49-F238E27FC236}">
                <a16:creationId xmlns:a16="http://schemas.microsoft.com/office/drawing/2014/main" id="{BC362A8C-B560-4106-AD1D-C1314A6DD8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93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F7DE-C9CE-4C86-8973-7FE972F5C5F4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9B07-CB34-46F4-A8AE-73F2A6BD80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2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5C7E-C049-4BE6-A6E5-B4909CD7F8FC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C4CD-CB04-4E24-A34B-1342EEF0E3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435C-3EBF-44CA-945C-026CC150260B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43F3-1C98-435D-B55B-011D32229A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29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1584-4C26-48C6-8E90-54321EAF517B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1777" y="637404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7E8DC-43C8-48FB-87ED-8417C43A41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DACD-B1E0-4A1A-A41F-6A11FF5A2C10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4B7D-D326-443B-9A66-F55CD1B431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4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1525E-481B-4B93-A92D-C5DC7F7D8C5B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D892-AA41-427C-876C-D23F01912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5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2690-E3B3-4CDD-A074-73AF52C419D5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455E-82A3-40C1-A519-7C0A21C12E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42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EE54-0BF1-4246-9FAA-F7FF7C6FE683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1C80-B7CC-4CB4-8E46-A98C0F984C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EFF9-BF78-4DEA-82B9-EF378139958C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6299-D988-4F8B-BA2D-55C500AA88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05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B7B0-3549-4C6E-871E-6D35D1DFDA78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9512-6572-4059-9877-839BDF1D44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61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002A-1E06-4999-8774-BD92B6ADF325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3EEB-6E24-4717-ACA5-765FE6699D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91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 título mestre</a:t>
            </a:r>
            <a:endParaRPr lang="en-US" altLang="pt-B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  <a:endParaRPr lang="en-US" alt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6B722F-AA95-4057-A398-3D82131C6003}" type="datetimeFigureOut">
              <a:rPr lang="pt-BR"/>
              <a:pPr>
                <a:defRPr/>
              </a:pPr>
              <a:t>28/04/2026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4021" y="6562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A949A6-6FC0-41EB-A4CB-494FC4228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bahiagas.com.br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91BE43E0-9BC5-2226-CFFD-54EFF925F75F}"/>
              </a:ext>
            </a:extLst>
          </p:cNvPr>
          <p:cNvGrpSpPr/>
          <p:nvPr/>
        </p:nvGrpSpPr>
        <p:grpSpPr>
          <a:xfrm>
            <a:off x="0" y="-27098"/>
            <a:ext cx="12295827" cy="6885098"/>
            <a:chOff x="3455303" y="4248150"/>
            <a:chExt cx="12295827" cy="6885098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735F92A6-4E98-7BC0-BF07-7243055A1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303" y="4248150"/>
              <a:ext cx="12295826" cy="6858000"/>
            </a:xfrm>
            <a:prstGeom prst="rect">
              <a:avLst/>
            </a:prstGeom>
          </p:spPr>
        </p:pic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9452311C-31D4-1108-4517-F4253D73D912}"/>
                </a:ext>
              </a:extLst>
            </p:cNvPr>
            <p:cNvGrpSpPr/>
            <p:nvPr/>
          </p:nvGrpSpPr>
          <p:grpSpPr>
            <a:xfrm>
              <a:off x="3455304" y="4248150"/>
              <a:ext cx="12295826" cy="6885098"/>
              <a:chOff x="-30846" y="0"/>
              <a:chExt cx="12295826" cy="6885098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71516A43-9EDF-9F17-CBE1-130129BCD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4530"/>
              <a:stretch/>
            </p:blipFill>
            <p:spPr>
              <a:xfrm>
                <a:off x="-30845" y="0"/>
                <a:ext cx="12295825" cy="6279388"/>
              </a:xfrm>
              <a:prstGeom prst="rect">
                <a:avLst/>
              </a:prstGeom>
            </p:spPr>
          </p:pic>
          <p:sp>
            <p:nvSpPr>
              <p:cNvPr id="92" name="Google Shape;92;p1"/>
              <p:cNvSpPr/>
              <p:nvPr/>
            </p:nvSpPr>
            <p:spPr>
              <a:xfrm>
                <a:off x="-30846" y="6241464"/>
                <a:ext cx="12295826" cy="643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" name="Google Shape;93;p1">
            <a:extLst>
              <a:ext uri="{FF2B5EF4-FFF2-40B4-BE49-F238E27FC236}">
                <a16:creationId xmlns:a16="http://schemas.microsoft.com/office/drawing/2014/main" id="{F7022F98-360B-E709-D895-76B23F8C9F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0959" y="5829832"/>
            <a:ext cx="2316954" cy="48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4;p1" descr="Marcas e Manuais - Secom GOVBA">
            <a:extLst>
              <a:ext uri="{FF2B5EF4-FFF2-40B4-BE49-F238E27FC236}">
                <a16:creationId xmlns:a16="http://schemas.microsoft.com/office/drawing/2014/main" id="{08B9787A-B182-8DB5-9BD6-9F2FBFE2C8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7618" y="5905913"/>
            <a:ext cx="1291920" cy="4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089433" y="2179291"/>
            <a:ext cx="1001313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u="none" strike="noStrike" cap="none" dirty="0">
                <a:solidFill>
                  <a:schemeClr val="bg1"/>
                </a:solidFill>
                <a:latin typeface="Quadon" pitchFamily="2" charset="77"/>
                <a:cs typeface="Arial" panose="020B0604020202020204" pitchFamily="34" charset="0"/>
                <a:sym typeface="Arial"/>
              </a:rPr>
              <a:t>Contratação de Gás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Quadon" pitchFamily="2" charset="77"/>
                <a:cs typeface="Arial" panose="020B0604020202020204" pitchFamily="34" charset="0"/>
                <a:sym typeface="Arial"/>
              </a:rPr>
              <a:t>Arena </a:t>
            </a:r>
            <a:r>
              <a:rPr lang="pt-BR" sz="3200" b="1" dirty="0" err="1">
                <a:solidFill>
                  <a:schemeClr val="bg1"/>
                </a:solidFill>
                <a:latin typeface="Quadon" pitchFamily="2" charset="77"/>
                <a:cs typeface="Arial" panose="020B0604020202020204" pitchFamily="34" charset="0"/>
                <a:sym typeface="Arial"/>
              </a:rPr>
              <a:t>Gas</a:t>
            </a:r>
            <a:r>
              <a:rPr lang="pt-BR" sz="3200" b="1" dirty="0">
                <a:solidFill>
                  <a:schemeClr val="bg1"/>
                </a:solidFill>
                <a:latin typeface="Quadon" pitchFamily="2" charset="77"/>
                <a:cs typeface="Arial" panose="020B0604020202020204" pitchFamily="34" charset="0"/>
                <a:sym typeface="Arial"/>
              </a:rPr>
              <a:t> Match</a:t>
            </a:r>
            <a:endParaRPr lang="pt-BR" sz="3200" b="1" u="none" strike="noStrike" cap="none" dirty="0">
              <a:solidFill>
                <a:schemeClr val="bg1"/>
              </a:solidFill>
              <a:latin typeface="Quadon" pitchFamily="2" charset="77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Quadon" panose="00000500000000000000" pitchFamily="50" charset="0"/>
                <a:cs typeface="Arial" panose="020B0604020202020204" pitchFamily="34" charset="0"/>
                <a:sym typeface="Arial"/>
              </a:rPr>
              <a:t>Brasília, 28/04/2026</a:t>
            </a:r>
            <a:endParaRPr lang="pt-BR" sz="2800" b="1" dirty="0">
              <a:solidFill>
                <a:schemeClr val="bg1"/>
              </a:solidFill>
              <a:latin typeface="Quadon" pitchFamily="2" charset="77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CD4C43-7C5F-3D90-D5DC-610CF0478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927" y="283036"/>
            <a:ext cx="2652146" cy="15430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0CC9E517-80AF-292C-6D3B-97DAD7A9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1EC184F-7FBE-B541-6980-43D66486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F5D67C-1CE1-1847-FCCC-341A41FA4A89}"/>
              </a:ext>
            </a:extLst>
          </p:cNvPr>
          <p:cNvSpPr txBox="1"/>
          <p:nvPr/>
        </p:nvSpPr>
        <p:spPr>
          <a:xfrm>
            <a:off x="326821" y="965088"/>
            <a:ext cx="11538358" cy="420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Chamada Pública não terá caráter vinculante para a Bahiagás, que poderá, a qualquer tempo revisar os volumes e prazos dos lotes de Contratação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Com apresentação da Proposta, a Proponente confirma que concorda com os termos da Chamada e que cumpre a Legislação Anticorrupção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Caso a Proponente identifique a necessidade de incluir algum item na Proposta Comercial, esta deverá enviar solicitação para a BAHIAGÁS, através do e-mail chamadapublicagn@bahiagas.com.br, justificando a necessidade de inclusão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BAHIAGÁS disponibilizou proposta de Modelo de Minuta de Contrato de Compra e Venda de Gás. (</a:t>
            </a:r>
            <a:r>
              <a:rPr lang="pt-BR" b="1" dirty="0">
                <a:latin typeface="Aptos" panose="020B0004020202020204" pitchFamily="34" charset="0"/>
              </a:rPr>
              <a:t>Não será necessário envio da minuta comentada</a:t>
            </a:r>
            <a:r>
              <a:rPr lang="pt-BR" dirty="0">
                <a:latin typeface="Aptos" panose="020B00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DF518099-AFC8-36C8-357D-62068E8F4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38140B0-55CF-AAF3-6DD2-E7AAA103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D132C2-40ED-5CC1-F7CF-1B1454C33A8C}"/>
              </a:ext>
            </a:extLst>
          </p:cNvPr>
          <p:cNvSpPr txBox="1"/>
          <p:nvPr/>
        </p:nvSpPr>
        <p:spPr>
          <a:xfrm>
            <a:off x="191526" y="919820"/>
            <a:ext cx="11538358" cy="426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ptos" panose="020B0004020202020204" pitchFamily="34" charset="0"/>
              </a:rPr>
              <a:t>Ponto de Entrega, Condições de fornecimento e Confiabilidade da entrega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O Ponto de Entrega será na </a:t>
            </a:r>
            <a:r>
              <a:rPr lang="pt-BR" b="1" dirty="0">
                <a:latin typeface="Aptos" panose="020B0004020202020204" pitchFamily="34" charset="0"/>
              </a:rPr>
              <a:t>rede da TAG </a:t>
            </a:r>
            <a:r>
              <a:rPr lang="pt-BR" dirty="0">
                <a:latin typeface="Aptos" panose="020B0004020202020204" pitchFamily="34" charset="0"/>
              </a:rPr>
              <a:t>ou em local que atenda os Pontos de Saída da Bahia;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700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Proponente será responsável pela contratação da capacidade de entrada, e interconexão, se aplicável, do sistema de transporte;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700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Para os casos de venda através de GNL deverão ser apresentados comprovantes de disponibilidade do gás e comprovação da capacidade de entrega e regaseificação do GNL;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700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Atender os requisitos de qualidade da Resolução ANP nº 982/2025 ou a que vier a substituí-la;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5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9F2CFBFE-2753-7D59-2D99-C2A23572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6746D6C-4F3F-C747-27E4-979B43AC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2026 – Anexos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3F280C-1B84-6747-E034-DC1D0291C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3" r="9059" b="21054"/>
          <a:stretch/>
        </p:blipFill>
        <p:spPr>
          <a:xfrm>
            <a:off x="1766449" y="2082189"/>
            <a:ext cx="2563200" cy="3650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A0D4328-F441-D027-7A33-E4C11DDD3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1932"/>
          <a:stretch/>
        </p:blipFill>
        <p:spPr>
          <a:xfrm>
            <a:off x="7712462" y="2082189"/>
            <a:ext cx="2626642" cy="366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59FE19-3712-A3B7-9D33-2892B445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166" y="2082189"/>
            <a:ext cx="2669013" cy="366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F51863-C5DC-775F-6D55-2C17C6ED32BC}"/>
              </a:ext>
            </a:extLst>
          </p:cNvPr>
          <p:cNvSpPr txBox="1"/>
          <p:nvPr/>
        </p:nvSpPr>
        <p:spPr>
          <a:xfrm>
            <a:off x="1710813" y="901965"/>
            <a:ext cx="866299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Termo de Referência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FF2892-88EC-B522-1806-FA33036EEA55}"/>
              </a:ext>
            </a:extLst>
          </p:cNvPr>
          <p:cNvSpPr txBox="1"/>
          <p:nvPr/>
        </p:nvSpPr>
        <p:spPr>
          <a:xfrm>
            <a:off x="7677759" y="1439954"/>
            <a:ext cx="26960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KYC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F63BDD-45D8-9BB5-36C8-2604E1B71963}"/>
              </a:ext>
            </a:extLst>
          </p:cNvPr>
          <p:cNvSpPr txBox="1"/>
          <p:nvPr/>
        </p:nvSpPr>
        <p:spPr>
          <a:xfrm>
            <a:off x="4701649" y="1439954"/>
            <a:ext cx="269604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Minuta de Contrato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2E0F52-FC20-9712-2F02-AD0CF0470543}"/>
              </a:ext>
            </a:extLst>
          </p:cNvPr>
          <p:cNvSpPr txBox="1"/>
          <p:nvPr/>
        </p:nvSpPr>
        <p:spPr>
          <a:xfrm>
            <a:off x="1710813" y="1439954"/>
            <a:ext cx="267447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ptos" panose="020B0004020202020204" pitchFamily="34" charset="0"/>
              </a:rPr>
              <a:t>Proposta Comercial</a:t>
            </a:r>
          </a:p>
        </p:txBody>
      </p:sp>
    </p:spTree>
    <p:extLst>
      <p:ext uri="{BB962C8B-B14F-4D97-AF65-F5344CB8AC3E}">
        <p14:creationId xmlns:p14="http://schemas.microsoft.com/office/powerpoint/2010/main" val="152046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72B1AD29-9901-793F-3D1D-3F9B28D8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338C784-F341-970C-4C04-42A072FAF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66" y="2844225"/>
            <a:ext cx="9011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 Black" pitchFamily="2" charset="0"/>
              </a:rPr>
              <a:t>Chamadas Públicas 2026 – Redes Locais</a:t>
            </a:r>
          </a:p>
        </p:txBody>
      </p:sp>
    </p:spTree>
    <p:extLst>
      <p:ext uri="{BB962C8B-B14F-4D97-AF65-F5344CB8AC3E}">
        <p14:creationId xmlns:p14="http://schemas.microsoft.com/office/powerpoint/2010/main" val="276655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5E5E5B90-FFEF-B970-91F3-77251294C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582D81-8EF8-7C9C-BEC1-BF5AD774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92A668-CE7B-C16A-5573-8769B2FCAAE3}"/>
              </a:ext>
            </a:extLst>
          </p:cNvPr>
          <p:cNvSpPr txBox="1"/>
          <p:nvPr/>
        </p:nvSpPr>
        <p:spPr>
          <a:xfrm>
            <a:off x="191526" y="883623"/>
            <a:ext cx="5369519" cy="379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ptos" panose="020B0004020202020204" pitchFamily="34" charset="0"/>
              </a:rPr>
              <a:t>OBJETO: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ptos" panose="020B0004020202020204" pitchFamily="34" charset="0"/>
              </a:rPr>
              <a:t>Adquirir </a:t>
            </a:r>
            <a:r>
              <a:rPr lang="pt-BR" b="1" dirty="0">
                <a:latin typeface="Aptos" panose="020B0004020202020204" pitchFamily="34" charset="0"/>
              </a:rPr>
              <a:t>GÁS NATURAL OU BIOMETANO </a:t>
            </a:r>
            <a:r>
              <a:rPr lang="pt-BR" dirty="0">
                <a:latin typeface="Aptos" panose="020B0004020202020204" pitchFamily="34" charset="0"/>
              </a:rPr>
              <a:t>por meio de um PROJETO ESTRUTURANTE para atendimento às suas </a:t>
            </a:r>
            <a:r>
              <a:rPr lang="pt-BR" b="1" dirty="0">
                <a:latin typeface="Aptos" panose="020B0004020202020204" pitchFamily="34" charset="0"/>
              </a:rPr>
              <a:t>REDES LOCAIS</a:t>
            </a:r>
            <a:r>
              <a:rPr lang="pt-BR" dirty="0">
                <a:latin typeface="Aptos" panose="020B0004020202020204" pitchFamily="34" charset="0"/>
              </a:rPr>
              <a:t>, em conformidade da RESOLUÇÃO Nº 42/2024 da AGERBA, a serem implantadas nos municípios de </a:t>
            </a:r>
            <a:r>
              <a:rPr lang="pt-BR" b="1" dirty="0">
                <a:latin typeface="Aptos" panose="020B0004020202020204" pitchFamily="34" charset="0"/>
              </a:rPr>
              <a:t>BRUMADO e JUAZEIRO</a:t>
            </a:r>
            <a:r>
              <a:rPr lang="pt-BR" dirty="0">
                <a:latin typeface="Aptos" panose="020B00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4F2F6C8-66A1-BF4E-FBE7-4A871F980491}"/>
              </a:ext>
            </a:extLst>
          </p:cNvPr>
          <p:cNvGrpSpPr/>
          <p:nvPr/>
        </p:nvGrpSpPr>
        <p:grpSpPr>
          <a:xfrm>
            <a:off x="6630957" y="883623"/>
            <a:ext cx="4736480" cy="4675495"/>
            <a:chOff x="6630957" y="883623"/>
            <a:chExt cx="4736480" cy="467549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47CD782-2F4E-F1AC-8C21-4A12FA806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0957" y="883623"/>
              <a:ext cx="4736480" cy="46754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3EB5E22-9ABF-8C55-381A-1DE95D1F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494800" y="1187344"/>
              <a:ext cx="223076" cy="223076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61155E1A-B23F-ADD4-A37F-769C89125552}"/>
                </a:ext>
              </a:extLst>
            </p:cNvPr>
            <p:cNvSpPr txBox="1"/>
            <p:nvPr/>
          </p:nvSpPr>
          <p:spPr>
            <a:xfrm>
              <a:off x="9123500" y="1298882"/>
              <a:ext cx="1188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ptos" panose="020B0004020202020204" pitchFamily="34" charset="0"/>
                </a:rPr>
                <a:t>Juazeiro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33A0924-7B93-7389-63C1-C8A428AA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943779" y="3414789"/>
              <a:ext cx="223076" cy="223076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F929950-B745-16E5-5539-D9B196230127}"/>
                </a:ext>
              </a:extLst>
            </p:cNvPr>
            <p:cNvSpPr txBox="1"/>
            <p:nvPr/>
          </p:nvSpPr>
          <p:spPr>
            <a:xfrm>
              <a:off x="8529124" y="3561474"/>
              <a:ext cx="1188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ptos" panose="020B0004020202020204" pitchFamily="34" charset="0"/>
                </a:rPr>
                <a:t>Brumado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61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BF5B1C7C-90C0-0FA3-AF66-6A04230F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C124B52-7BAC-D7C7-8EE7-C8E4D2D2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7" y="271643"/>
            <a:ext cx="71138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 – </a:t>
            </a: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Requisitos para Participação</a:t>
            </a: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7B1BF8E-6AC4-D475-B14C-ED0F49C87DB3}"/>
              </a:ext>
            </a:extLst>
          </p:cNvPr>
          <p:cNvSpPr/>
          <p:nvPr/>
        </p:nvSpPr>
        <p:spPr>
          <a:xfrm>
            <a:off x="142540" y="1344990"/>
            <a:ext cx="3819052" cy="3600635"/>
          </a:xfrm>
          <a:prstGeom prst="roundRect">
            <a:avLst>
              <a:gd name="adj" fmla="val 3598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BE7853F4-C72C-E3C5-0868-186CD4AA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" y="1344990"/>
            <a:ext cx="110958" cy="3600635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528BE2F4-B4E9-89A3-09AC-C13DCF4D6B0A}"/>
              </a:ext>
            </a:extLst>
          </p:cNvPr>
          <p:cNvSpPr/>
          <p:nvPr/>
        </p:nvSpPr>
        <p:spPr>
          <a:xfrm>
            <a:off x="491274" y="1602284"/>
            <a:ext cx="2580311" cy="3137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Qualificação Legal</a:t>
            </a:r>
            <a:endParaRPr lang="en-US" sz="2200" b="1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441C1FBE-A87E-1EFA-3BA2-687C42E46D63}"/>
              </a:ext>
            </a:extLst>
          </p:cNvPr>
          <p:cNvSpPr/>
          <p:nvPr/>
        </p:nvSpPr>
        <p:spPr>
          <a:xfrm>
            <a:off x="491274" y="2092702"/>
            <a:ext cx="3267514" cy="2108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Somente poderão enviar propostas pessoas jurídicas estabelecidas no Brasil que detenham todas as autorizações regulatórias necessárias, incluindo registro junto à ANP e autorizações da AGERBA.</a:t>
            </a:r>
            <a:endParaRPr lang="en-US" sz="15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C539D6DD-A0CF-A574-278A-42DE3DB18C29}"/>
              </a:ext>
            </a:extLst>
          </p:cNvPr>
          <p:cNvSpPr/>
          <p:nvPr/>
        </p:nvSpPr>
        <p:spPr>
          <a:xfrm>
            <a:off x="4186474" y="1344990"/>
            <a:ext cx="3819052" cy="3600635"/>
          </a:xfrm>
          <a:prstGeom prst="roundRect">
            <a:avLst>
              <a:gd name="adj" fmla="val 3598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9C573CEF-9182-5B6E-F355-8044FB7B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94" y="1344990"/>
            <a:ext cx="110958" cy="3600635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C1579FDD-2A58-6A01-A218-A8B0ADDC2C6A}"/>
              </a:ext>
            </a:extLst>
          </p:cNvPr>
          <p:cNvSpPr/>
          <p:nvPr/>
        </p:nvSpPr>
        <p:spPr>
          <a:xfrm>
            <a:off x="4535209" y="1602284"/>
            <a:ext cx="2811004" cy="3137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Garantia de Suprimento</a:t>
            </a:r>
            <a:endParaRPr lang="en-US" sz="2200" b="1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D9BA8E20-86EF-451D-B7DA-EE7A30472EF5}"/>
              </a:ext>
            </a:extLst>
          </p:cNvPr>
          <p:cNvSpPr/>
          <p:nvPr/>
        </p:nvSpPr>
        <p:spPr>
          <a:xfrm>
            <a:off x="4535208" y="2092702"/>
            <a:ext cx="3267514" cy="2710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Durante toda a CHAMADA, a Bahiagás poderá solicitar comprovação de garantia de suprimento (gás natural ou biometano) e qualquer documentação adicional que ateste licenças, autorizações e capacidade técnica, operacional e financeira da empresa.</a:t>
            </a:r>
            <a:endParaRPr lang="en-US" sz="15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B3197AD2-EF16-2CAA-7C96-F843A3000641}"/>
              </a:ext>
            </a:extLst>
          </p:cNvPr>
          <p:cNvSpPr/>
          <p:nvPr/>
        </p:nvSpPr>
        <p:spPr>
          <a:xfrm>
            <a:off x="8230410" y="1344990"/>
            <a:ext cx="3470316" cy="3600635"/>
          </a:xfrm>
          <a:prstGeom prst="roundRect">
            <a:avLst>
              <a:gd name="adj" fmla="val 3598"/>
            </a:avLst>
          </a:prstGeom>
          <a:solidFill>
            <a:srgbClr val="FAF9F5"/>
          </a:solidFill>
          <a:ln w="30480">
            <a:solidFill>
              <a:srgbClr val="BFD3D8"/>
            </a:solidFill>
            <a:prstDash val="solid"/>
          </a:ln>
        </p:spPr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76578B63-0273-6C3C-E734-41B574BF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30" y="1344990"/>
            <a:ext cx="110958" cy="3600635"/>
          </a:xfrm>
          <a:prstGeom prst="rect">
            <a:avLst/>
          </a:prstGeom>
        </p:spPr>
      </p:pic>
      <p:sp>
        <p:nvSpPr>
          <p:cNvPr id="14" name="Text 8">
            <a:extLst>
              <a:ext uri="{FF2B5EF4-FFF2-40B4-BE49-F238E27FC236}">
                <a16:creationId xmlns:a16="http://schemas.microsoft.com/office/drawing/2014/main" id="{D5D9F44F-CDB4-ED05-4709-87D6AB2CE5AC}"/>
              </a:ext>
            </a:extLst>
          </p:cNvPr>
          <p:cNvSpPr/>
          <p:nvPr/>
        </p:nvSpPr>
        <p:spPr>
          <a:xfrm>
            <a:off x="8424774" y="1601017"/>
            <a:ext cx="2817722" cy="3137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Autorização da AGERBA</a:t>
            </a:r>
            <a:endParaRPr lang="en-US" sz="2200" b="1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723D32D0-DABC-50C4-B614-F5630C34222D}"/>
              </a:ext>
            </a:extLst>
          </p:cNvPr>
          <p:cNvSpPr/>
          <p:nvPr/>
        </p:nvSpPr>
        <p:spPr>
          <a:xfrm>
            <a:off x="8424774" y="2092701"/>
            <a:ext cx="3019973" cy="1505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implementação do Projeto Estruturante e a construção da Rede Local dependerão de autorização prévia da AGERBA, órgão regulador estadual.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6261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B0869DBF-5CD3-B040-2E26-C2AF21CD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BA6B2FD-1BEB-FFE3-0B3E-45EADBB5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0DF4C70-0A31-23D7-DFE6-7820AD9F3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4" y="1153278"/>
            <a:ext cx="7983794" cy="43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5DB219B2-D6A2-1BD5-F2F6-3069F13A6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EF4BBB3-B824-9160-63BE-E1C4491C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AE8AED-96A1-9414-1F8B-12C5F2C1D05F}"/>
              </a:ext>
            </a:extLst>
          </p:cNvPr>
          <p:cNvSpPr txBox="1"/>
          <p:nvPr/>
        </p:nvSpPr>
        <p:spPr>
          <a:xfrm>
            <a:off x="639097" y="1263949"/>
            <a:ext cx="4744593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ptos" panose="020B0004020202020204" pitchFamily="34" charset="0"/>
              </a:rPr>
              <a:t>LOTE 1 - BRUMADO: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F686DFE-13D2-8038-C60E-3A130F73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09137"/>
              </p:ext>
            </p:extLst>
          </p:nvPr>
        </p:nvGraphicFramePr>
        <p:xfrm>
          <a:off x="639097" y="1918346"/>
          <a:ext cx="4744593" cy="1483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4077583879"/>
                    </a:ext>
                  </a:extLst>
                </a:gridCol>
                <a:gridCol w="2373246">
                  <a:extLst>
                    <a:ext uri="{9D8B030D-6E8A-4147-A177-3AD203B41FA5}">
                      <a16:colId xmlns:a16="http://schemas.microsoft.com/office/drawing/2014/main" val="352772422"/>
                    </a:ext>
                  </a:extLst>
                </a:gridCol>
              </a:tblGrid>
              <a:tr h="679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Ano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>
                          <a:effectLst/>
                          <a:latin typeface="Aptos" panose="020B0004020202020204" pitchFamily="34" charset="0"/>
                        </a:rPr>
                        <a:t>Quantidade Diária Contratual de GÁS (mil m³/dia)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0766703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2027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60.000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481958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2028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126.000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436209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2029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126.000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28464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3D7E381-257E-791C-D7AD-DD19CA6ADC70}"/>
              </a:ext>
            </a:extLst>
          </p:cNvPr>
          <p:cNvSpPr txBox="1"/>
          <p:nvPr/>
        </p:nvSpPr>
        <p:spPr>
          <a:xfrm>
            <a:off x="6096000" y="1263949"/>
            <a:ext cx="5977514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ptos" panose="020B0004020202020204" pitchFamily="34" charset="0"/>
              </a:rPr>
              <a:t>LOTE 2 - JUAZEIRO: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CB33C34-EE48-172C-6B1E-6897AAAE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1853"/>
              </p:ext>
            </p:extLst>
          </p:nvPr>
        </p:nvGraphicFramePr>
        <p:xfrm>
          <a:off x="6096000" y="1918346"/>
          <a:ext cx="4744594" cy="1745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297">
                  <a:extLst>
                    <a:ext uri="{9D8B030D-6E8A-4147-A177-3AD203B41FA5}">
                      <a16:colId xmlns:a16="http://schemas.microsoft.com/office/drawing/2014/main" val="370905523"/>
                    </a:ext>
                  </a:extLst>
                </a:gridCol>
                <a:gridCol w="2372297">
                  <a:extLst>
                    <a:ext uri="{9D8B030D-6E8A-4147-A177-3AD203B41FA5}">
                      <a16:colId xmlns:a16="http://schemas.microsoft.com/office/drawing/2014/main" val="3001539698"/>
                    </a:ext>
                  </a:extLst>
                </a:gridCol>
              </a:tblGrid>
              <a:tr h="48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Ano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>
                          <a:effectLst/>
                          <a:latin typeface="Aptos" panose="020B0004020202020204" pitchFamily="34" charset="0"/>
                        </a:rPr>
                        <a:t>Quantidade Diária Contratual de GÁS (mil m³/dia)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9686878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2028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3.325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8897612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2029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4.575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5515167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>
                          <a:effectLst/>
                          <a:latin typeface="Aptos" panose="020B0004020202020204" pitchFamily="34" charset="0"/>
                        </a:rPr>
                        <a:t>2030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6.850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591738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2031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7.750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2267626"/>
                  </a:ext>
                </a:extLst>
              </a:tr>
              <a:tr h="236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2032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pt-BR" sz="1200" b="1" dirty="0">
                          <a:effectLst/>
                          <a:latin typeface="Aptos" panose="020B0004020202020204" pitchFamily="34" charset="0"/>
                        </a:rPr>
                        <a:t>9.450</a:t>
                      </a:r>
                      <a:endParaRPr lang="pt-BR" sz="1200" b="1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42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4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74BCB5BC-B60C-4521-25B0-46B25C294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F7C9D6B-B673-1648-541F-CEEF1D5EF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4CD78C-B688-C59E-29A6-957E930F57F8}"/>
              </a:ext>
            </a:extLst>
          </p:cNvPr>
          <p:cNvSpPr txBox="1"/>
          <p:nvPr/>
        </p:nvSpPr>
        <p:spPr>
          <a:xfrm>
            <a:off x="191526" y="919820"/>
            <a:ext cx="11459700" cy="4616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Inclusão de biometano (liquefeito ou comprimido) como fonte de gás para Redes Locais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Inclusão das referências diretas a Resolução AGERBA 42/2024 (Redes Locais), Lei 13.303/2016 e as Resoluções da ANP de Qualidade do Gás e Biometano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Definição do prazo de 30 dias, após seleção, para apresentação do registro da AGERBA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Aptos" panose="020B0004020202020204" pitchFamily="34" charset="0"/>
              </a:rPr>
              <a:t>Responsabilidade da Proponente de toda a cadeia até a entrega definitiva a Bahiagás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proponente deverá obrigatoriamente apresentar a fórmula detalhada para o cálculo da depreciação dos ativos destinados ao PROJETO ESTRUTURANTE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Rescisão antes do prazo do contrato com o pagamento de indenização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Não há previsão de paradas programadas.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9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A1B44C34-5E31-6669-EDD0-DA9919A41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E93F8A6-6EA7-CD1A-7A4D-1AD8F5224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FD7F99-F932-5CB9-58C2-45B2150D21E7}"/>
              </a:ext>
            </a:extLst>
          </p:cNvPr>
          <p:cNvSpPr txBox="1"/>
          <p:nvPr/>
        </p:nvSpPr>
        <p:spPr>
          <a:xfrm>
            <a:off x="191526" y="919820"/>
            <a:ext cx="10769600" cy="420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As benfeitorias realizadas no terreno cedido à proponente não serão indenizadas após o encerramento do contrato.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opção de compra dos equipamentos pela BAHIAGÁS, que uma vez exercida, torna-se vinculante e a transferência da propriedade será automática.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Os equipamentos da VENDEDORA necessários à prestação dos serviços relacionados ao fornecimento do gás deverão ser atualizados conforme a prática do mercado.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proponente deverá apresentar um Plano de Contingência detalhado que assegure a continuidade do suprimento em casos de falha na cadeia de suprimento e de logística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5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7">
          <a:extLst>
            <a:ext uri="{FF2B5EF4-FFF2-40B4-BE49-F238E27FC236}">
              <a16:creationId xmlns:a16="http://schemas.microsoft.com/office/drawing/2014/main" id="{68946536-F11A-F79A-6F34-7FD690A6F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17BB7A0-8639-74AD-7684-0045BF4FD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531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 Black" pitchFamily="2" charset="0"/>
              </a:rPr>
              <a:t>A Bahiagás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3AA3185-9FE3-4359-8DA8-FD25969D78AC}"/>
              </a:ext>
            </a:extLst>
          </p:cNvPr>
          <p:cNvGrpSpPr/>
          <p:nvPr/>
        </p:nvGrpSpPr>
        <p:grpSpPr>
          <a:xfrm>
            <a:off x="-49372" y="1820175"/>
            <a:ext cx="4809129" cy="4161994"/>
            <a:chOff x="129276" y="2370721"/>
            <a:chExt cx="4809129" cy="4161994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05122700-B5F0-9FDF-1784-9B535DC5EEA7}"/>
                </a:ext>
              </a:extLst>
            </p:cNvPr>
            <p:cNvGrpSpPr/>
            <p:nvPr/>
          </p:nvGrpSpPr>
          <p:grpSpPr>
            <a:xfrm>
              <a:off x="129276" y="2370721"/>
              <a:ext cx="1938929" cy="1932546"/>
              <a:chOff x="168583" y="1711356"/>
              <a:chExt cx="1938929" cy="193254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CB495C4B-5DCE-497D-E186-8500D7EB6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70" y="1711356"/>
                <a:ext cx="796954" cy="796954"/>
              </a:xfrm>
              <a:prstGeom prst="rect">
                <a:avLst/>
              </a:prstGeom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CB64F30-5CDE-438E-7E7F-E5BD09D59750}"/>
                  </a:ext>
                </a:extLst>
              </p:cNvPr>
              <p:cNvSpPr txBox="1"/>
              <p:nvPr/>
            </p:nvSpPr>
            <p:spPr>
              <a:xfrm>
                <a:off x="786028" y="2548158"/>
                <a:ext cx="7328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1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24</a:t>
                </a:r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7EC2CD1-4964-4B44-151B-2C9702F75DFB}"/>
                  </a:ext>
                </a:extLst>
              </p:cNvPr>
              <p:cNvSpPr txBox="1"/>
              <p:nvPr/>
            </p:nvSpPr>
            <p:spPr>
              <a:xfrm>
                <a:off x="168583" y="3120682"/>
                <a:ext cx="19389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latin typeface="Aptos" panose="020B0004020202020204" pitchFamily="34" charset="0"/>
                  </a:rPr>
                  <a:t>Municípios</a:t>
                </a:r>
              </a:p>
              <a:p>
                <a:pPr algn="ctr"/>
                <a:r>
                  <a:rPr lang="pt-BR" sz="1400" dirty="0">
                    <a:latin typeface="Aptos" panose="020B0004020202020204" pitchFamily="34" charset="0"/>
                  </a:rPr>
                  <a:t>(68% do PIB Industrial)</a:t>
                </a:r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2CA6A0B9-CE4B-45F6-15F5-C8A5AF970095}"/>
                </a:ext>
              </a:extLst>
            </p:cNvPr>
            <p:cNvGrpSpPr/>
            <p:nvPr/>
          </p:nvGrpSpPr>
          <p:grpSpPr>
            <a:xfrm>
              <a:off x="2162873" y="2385402"/>
              <a:ext cx="1127937" cy="1768198"/>
              <a:chOff x="2572291" y="1726037"/>
              <a:chExt cx="1127937" cy="1768198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F9CAA8C-0F3C-0E40-7169-AD521AA6B86D}"/>
                  </a:ext>
                </a:extLst>
              </p:cNvPr>
              <p:cNvSpPr txBox="1"/>
              <p:nvPr/>
            </p:nvSpPr>
            <p:spPr>
              <a:xfrm>
                <a:off x="2587872" y="2548158"/>
                <a:ext cx="10070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1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100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8B2D498-4FE5-0A1B-9878-E46A2D92B099}"/>
                  </a:ext>
                </a:extLst>
              </p:cNvPr>
              <p:cNvSpPr txBox="1"/>
              <p:nvPr/>
            </p:nvSpPr>
            <p:spPr>
              <a:xfrm>
                <a:off x="2572291" y="3186458"/>
                <a:ext cx="11279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latin typeface="Aptos" panose="020B0004020202020204" pitchFamily="34" charset="0"/>
                  </a:rPr>
                  <a:t>Mil clientes</a:t>
                </a:r>
              </a:p>
            </p:txBody>
          </p:sp>
          <p:pic>
            <p:nvPicPr>
              <p:cNvPr id="22" name="Imagem 21">
                <a:extLst>
                  <a:ext uri="{FF2B5EF4-FFF2-40B4-BE49-F238E27FC236}">
                    <a16:creationId xmlns:a16="http://schemas.microsoft.com/office/drawing/2014/main" id="{696BDDC4-56AB-D772-81AE-A86B0B8B0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7782" y="1726037"/>
                <a:ext cx="796954" cy="796954"/>
              </a:xfrm>
              <a:prstGeom prst="rect">
                <a:avLst/>
              </a:prstGeom>
            </p:spPr>
          </p:pic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4F3D9576-1C1F-2AB6-F55E-AFCFD57D8DDE}"/>
                </a:ext>
              </a:extLst>
            </p:cNvPr>
            <p:cNvGrpSpPr/>
            <p:nvPr/>
          </p:nvGrpSpPr>
          <p:grpSpPr>
            <a:xfrm>
              <a:off x="3605411" y="2370721"/>
              <a:ext cx="1332994" cy="1944152"/>
              <a:chOff x="3504743" y="1731970"/>
              <a:chExt cx="1332994" cy="1944152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ECCA69-4FEA-BAF8-EF32-67F689B2F0C0}"/>
                  </a:ext>
                </a:extLst>
              </p:cNvPr>
              <p:cNvSpPr txBox="1"/>
              <p:nvPr/>
            </p:nvSpPr>
            <p:spPr>
              <a:xfrm>
                <a:off x="3719249" y="2543605"/>
                <a:ext cx="8867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1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5,6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3F72658-EF98-E1E0-1DA8-E9BF15609E27}"/>
                  </a:ext>
                </a:extLst>
              </p:cNvPr>
              <p:cNvSpPr txBox="1"/>
              <p:nvPr/>
            </p:nvSpPr>
            <p:spPr>
              <a:xfrm>
                <a:off x="3504743" y="3152902"/>
                <a:ext cx="13329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latin typeface="Aptos" panose="020B0004020202020204" pitchFamily="34" charset="0"/>
                  </a:rPr>
                  <a:t>MM m³/dia</a:t>
                </a:r>
              </a:p>
              <a:p>
                <a:pPr algn="ctr"/>
                <a:r>
                  <a:rPr lang="pt-BR" sz="1400" dirty="0">
                    <a:latin typeface="Aptos" panose="020B0004020202020204" pitchFamily="34" charset="0"/>
                  </a:rPr>
                  <a:t>GN Distribuído</a:t>
                </a:r>
              </a:p>
            </p:txBody>
          </p:sp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FA966E6F-9FCF-15B5-824A-EC289AC59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5798" y="1731970"/>
                <a:ext cx="630884" cy="841179"/>
              </a:xfrm>
              <a:prstGeom prst="rect">
                <a:avLst/>
              </a:prstGeom>
            </p:spPr>
          </p:pic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12CA9FF3-1A9B-6F9D-2126-C29E636EF9A0}"/>
                </a:ext>
              </a:extLst>
            </p:cNvPr>
            <p:cNvGrpSpPr/>
            <p:nvPr/>
          </p:nvGrpSpPr>
          <p:grpSpPr>
            <a:xfrm>
              <a:off x="1428986" y="4457009"/>
              <a:ext cx="1281376" cy="2075706"/>
              <a:chOff x="1331759" y="4163394"/>
              <a:chExt cx="1281376" cy="2075706"/>
            </a:xfrm>
          </p:grpSpPr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795F3DF-CC46-70CC-6447-4829605AEA9E}"/>
                  </a:ext>
                </a:extLst>
              </p:cNvPr>
              <p:cNvSpPr txBox="1"/>
              <p:nvPr/>
            </p:nvSpPr>
            <p:spPr>
              <a:xfrm>
                <a:off x="1553903" y="4895692"/>
                <a:ext cx="8867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1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2,9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CDAA9B46-0622-B5E7-0B77-1A10A39C3E7B}"/>
                  </a:ext>
                </a:extLst>
              </p:cNvPr>
              <p:cNvSpPr txBox="1"/>
              <p:nvPr/>
            </p:nvSpPr>
            <p:spPr>
              <a:xfrm>
                <a:off x="1331759" y="5500436"/>
                <a:ext cx="128137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latin typeface="Aptos" panose="020B0004020202020204" pitchFamily="34" charset="0"/>
                  </a:rPr>
                  <a:t>R$ BI</a:t>
                </a:r>
              </a:p>
              <a:p>
                <a:pPr algn="ctr"/>
                <a:r>
                  <a:rPr lang="pt-BR" sz="1400" dirty="0">
                    <a:latin typeface="Aptos" panose="020B0004020202020204" pitchFamily="34" charset="0"/>
                  </a:rPr>
                  <a:t>Investimentos</a:t>
                </a:r>
              </a:p>
              <a:p>
                <a:pPr algn="ctr"/>
                <a:r>
                  <a:rPr lang="pt-BR" sz="1400" dirty="0">
                    <a:latin typeface="Aptos" panose="020B0004020202020204" pitchFamily="34" charset="0"/>
                  </a:rPr>
                  <a:t>Realizados</a:t>
                </a:r>
              </a:p>
            </p:txBody>
          </p:sp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19A45B93-8CA7-88B7-3084-9C392827B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2824" y="4163394"/>
                <a:ext cx="839247" cy="839247"/>
              </a:xfrm>
              <a:prstGeom prst="rect">
                <a:avLst/>
              </a:prstGeom>
            </p:spPr>
          </p:pic>
        </p:grp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086136C-893B-CFB9-3D99-B23192311123}"/>
                </a:ext>
              </a:extLst>
            </p:cNvPr>
            <p:cNvGrpSpPr/>
            <p:nvPr/>
          </p:nvGrpSpPr>
          <p:grpSpPr>
            <a:xfrm>
              <a:off x="3134455" y="4424751"/>
              <a:ext cx="987757" cy="2099575"/>
              <a:chOff x="3170251" y="4433140"/>
              <a:chExt cx="987757" cy="2099575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97E2C946-5247-2214-F3C6-02E6AD9BB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251" y="4433140"/>
                <a:ext cx="987757" cy="987757"/>
              </a:xfrm>
              <a:prstGeom prst="rect">
                <a:avLst/>
              </a:prstGeom>
            </p:spPr>
          </p:pic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5993CC0-F58B-427A-6566-7E9E9260CD3C}"/>
                  </a:ext>
                </a:extLst>
              </p:cNvPr>
              <p:cNvSpPr txBox="1"/>
              <p:nvPr/>
            </p:nvSpPr>
            <p:spPr>
              <a:xfrm>
                <a:off x="3245585" y="5189307"/>
                <a:ext cx="8867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000" b="1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1,3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AF5F392-C7C7-3C5A-8214-A6896A4D81C3}"/>
                  </a:ext>
                </a:extLst>
              </p:cNvPr>
              <p:cNvSpPr txBox="1"/>
              <p:nvPr/>
            </p:nvSpPr>
            <p:spPr>
              <a:xfrm>
                <a:off x="3215577" y="5794051"/>
                <a:ext cx="8971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latin typeface="Aptos" panose="020B0004020202020204" pitchFamily="34" charset="0"/>
                  </a:rPr>
                  <a:t>Mil km</a:t>
                </a:r>
              </a:p>
              <a:p>
                <a:pPr algn="ctr"/>
                <a:r>
                  <a:rPr lang="pt-BR" sz="1400" dirty="0">
                    <a:latin typeface="Aptos" panose="020B0004020202020204" pitchFamily="34" charset="0"/>
                  </a:rPr>
                  <a:t>Extensão</a:t>
                </a:r>
              </a:p>
              <a:p>
                <a:pPr algn="ctr"/>
                <a:r>
                  <a:rPr lang="pt-BR" sz="1400" dirty="0">
                    <a:latin typeface="Aptos" panose="020B0004020202020204" pitchFamily="34" charset="0"/>
                  </a:rPr>
                  <a:t>da rede</a:t>
                </a:r>
              </a:p>
            </p:txBody>
          </p:sp>
        </p:grp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D529098-AE86-ACE7-8CA7-8687C94C5653}"/>
              </a:ext>
            </a:extLst>
          </p:cNvPr>
          <p:cNvSpPr txBox="1"/>
          <p:nvPr/>
        </p:nvSpPr>
        <p:spPr>
          <a:xfrm>
            <a:off x="361915" y="733308"/>
            <a:ext cx="42028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Aptos" panose="020B0004020202020204" pitchFamily="34" charset="0"/>
              </a:rPr>
              <a:t>2ª maior distribuidora do país em volume distribuído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239274C7-707D-4F19-AF35-AD79BEADCE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119" t="2940" r="50176" b="2467"/>
          <a:stretch/>
        </p:blipFill>
        <p:spPr bwMode="auto">
          <a:xfrm>
            <a:off x="4982844" y="1441194"/>
            <a:ext cx="3016678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534A9D47-1A8D-6F8B-E7CB-A585B606F265}"/>
              </a:ext>
            </a:extLst>
          </p:cNvPr>
          <p:cNvSpPr txBox="1"/>
          <p:nvPr/>
        </p:nvSpPr>
        <p:spPr>
          <a:xfrm>
            <a:off x="5240244" y="698095"/>
            <a:ext cx="2386959" cy="4648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latin typeface="Aptos" panose="020B0004020202020204" pitchFamily="34" charset="0"/>
              </a:rPr>
              <a:t>Rede de Gasodutos 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AAB9EDBA-B9BF-AF55-8229-24C8070A72CA}"/>
              </a:ext>
            </a:extLst>
          </p:cNvPr>
          <p:cNvGrpSpPr/>
          <p:nvPr/>
        </p:nvGrpSpPr>
        <p:grpSpPr>
          <a:xfrm>
            <a:off x="7980363" y="1014856"/>
            <a:ext cx="2954686" cy="2446506"/>
            <a:chOff x="7951261" y="1366854"/>
            <a:chExt cx="2954686" cy="2446506"/>
          </a:xfrm>
        </p:grpSpPr>
        <p:graphicFrame>
          <p:nvGraphicFramePr>
            <p:cNvPr id="30" name="Gráfico 29">
              <a:extLst>
                <a:ext uri="{FF2B5EF4-FFF2-40B4-BE49-F238E27FC236}">
                  <a16:creationId xmlns:a16="http://schemas.microsoft.com/office/drawing/2014/main" id="{BEFEA2D0-306B-0406-7DB0-2884F39AC0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3452760"/>
                </p:ext>
              </p:extLst>
            </p:nvPr>
          </p:nvGraphicFramePr>
          <p:xfrm>
            <a:off x="7951261" y="1769305"/>
            <a:ext cx="2954686" cy="2044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6F2F71D-016B-0CA3-4D8C-24581844DB44}"/>
                </a:ext>
              </a:extLst>
            </p:cNvPr>
            <p:cNvSpPr txBox="1"/>
            <p:nvPr/>
          </p:nvSpPr>
          <p:spPr>
            <a:xfrm>
              <a:off x="8429064" y="1366854"/>
              <a:ext cx="1999080" cy="46487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b="1" dirty="0">
                  <a:latin typeface="Aptos" panose="020B0004020202020204" pitchFamily="34" charset="0"/>
                </a:rPr>
                <a:t>Capital Votante</a:t>
              </a:r>
            </a:p>
          </p:txBody>
        </p:sp>
      </p:grpSp>
      <p:sp>
        <p:nvSpPr>
          <p:cNvPr id="32" name="CaixaDeTexto 3">
            <a:extLst>
              <a:ext uri="{FF2B5EF4-FFF2-40B4-BE49-F238E27FC236}">
                <a16:creationId xmlns:a16="http://schemas.microsoft.com/office/drawing/2014/main" id="{1A87384F-6836-E447-FAAE-660DA3AA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7171" y="1604275"/>
            <a:ext cx="1049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spcAft>
                <a:spcPct val="30000"/>
              </a:spcAft>
              <a:buClr>
                <a:schemeClr val="tx2"/>
              </a:buClr>
              <a:buSzPct val="120000"/>
              <a:buFontTx/>
              <a:buNone/>
            </a:pPr>
            <a:r>
              <a:rPr lang="pt-BR" altLang="pt-BR" sz="1400" b="1" dirty="0">
                <a:solidFill>
                  <a:srgbClr val="00499C"/>
                </a:solidFill>
                <a:latin typeface="Aptos" panose="020B0004020202020204" pitchFamily="34" charset="0"/>
              </a:rPr>
              <a:t>75,5 %</a:t>
            </a:r>
          </a:p>
        </p:txBody>
      </p:sp>
      <p:sp>
        <p:nvSpPr>
          <p:cNvPr id="33" name="CaixaDeTexto 3">
            <a:extLst>
              <a:ext uri="{FF2B5EF4-FFF2-40B4-BE49-F238E27FC236}">
                <a16:creationId xmlns:a16="http://schemas.microsoft.com/office/drawing/2014/main" id="{840DCE38-9FFD-3193-08B0-F61D5EEC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132" y="2883329"/>
            <a:ext cx="1027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spcAft>
                <a:spcPct val="30000"/>
              </a:spcAft>
              <a:buClr>
                <a:schemeClr val="tx2"/>
              </a:buClr>
              <a:buSzPct val="120000"/>
              <a:buFontTx/>
              <a:buNone/>
            </a:pPr>
            <a:r>
              <a:rPr lang="pt-BR" altLang="pt-BR" sz="1400" b="1" dirty="0">
                <a:solidFill>
                  <a:srgbClr val="007E7A"/>
                </a:solidFill>
                <a:latin typeface="Aptos" panose="020B0004020202020204" pitchFamily="34" charset="0"/>
              </a:rPr>
              <a:t>24,5 %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D513AC58-3430-2653-1BB7-81FE930BB8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39" y="2430385"/>
            <a:ext cx="548743" cy="4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657CE92-4E3F-47DE-C841-A7571F60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11" y="1919601"/>
            <a:ext cx="926599" cy="3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21B98CD2-BA74-ED98-B8DA-F21FCCF85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356750"/>
              </p:ext>
            </p:extLst>
          </p:nvPr>
        </p:nvGraphicFramePr>
        <p:xfrm>
          <a:off x="8030628" y="3841422"/>
          <a:ext cx="3137111" cy="204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A34D13C3-E21C-535D-01A8-C715D4F1ACA4}"/>
              </a:ext>
            </a:extLst>
          </p:cNvPr>
          <p:cNvSpPr txBox="1"/>
          <p:nvPr/>
        </p:nvSpPr>
        <p:spPr>
          <a:xfrm>
            <a:off x="8514981" y="3441907"/>
            <a:ext cx="2104947" cy="4648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latin typeface="Aptos" panose="020B0004020202020204" pitchFamily="34" charset="0"/>
              </a:rPr>
              <a:t>Capital Total</a:t>
            </a:r>
          </a:p>
        </p:txBody>
      </p:sp>
      <p:sp>
        <p:nvSpPr>
          <p:cNvPr id="38" name="CaixaDeTexto 3">
            <a:extLst>
              <a:ext uri="{FF2B5EF4-FFF2-40B4-BE49-F238E27FC236}">
                <a16:creationId xmlns:a16="http://schemas.microsoft.com/office/drawing/2014/main" id="{E20341A0-6988-CF31-0937-F32DE9286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200" y="4056005"/>
            <a:ext cx="1049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spcAft>
                <a:spcPct val="30000"/>
              </a:spcAft>
              <a:buClr>
                <a:schemeClr val="tx2"/>
              </a:buClr>
              <a:buSzPct val="120000"/>
              <a:buFontTx/>
              <a:buNone/>
            </a:pPr>
            <a:r>
              <a:rPr lang="pt-BR" altLang="pt-BR" sz="1400" b="1" dirty="0">
                <a:solidFill>
                  <a:srgbClr val="00499C"/>
                </a:solidFill>
                <a:latin typeface="Aptos" panose="020B0004020202020204" pitchFamily="34" charset="0"/>
              </a:rPr>
              <a:t>58,5 %</a:t>
            </a:r>
          </a:p>
        </p:txBody>
      </p:sp>
      <p:sp>
        <p:nvSpPr>
          <p:cNvPr id="39" name="CaixaDeTexto 3">
            <a:extLst>
              <a:ext uri="{FF2B5EF4-FFF2-40B4-BE49-F238E27FC236}">
                <a16:creationId xmlns:a16="http://schemas.microsoft.com/office/drawing/2014/main" id="{37495B47-39EA-45CD-8147-CDF4BBEB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4161" y="5335059"/>
            <a:ext cx="1027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725"/>
              </a:spcBef>
              <a:spcAft>
                <a:spcPct val="30000"/>
              </a:spcAft>
              <a:buClr>
                <a:schemeClr val="tx2"/>
              </a:buClr>
              <a:buSzPct val="120000"/>
              <a:buFontTx/>
              <a:buNone/>
            </a:pPr>
            <a:r>
              <a:rPr lang="pt-BR" altLang="pt-BR" sz="1400" b="1" dirty="0">
                <a:solidFill>
                  <a:srgbClr val="007E7A"/>
                </a:solidFill>
                <a:latin typeface="Aptos" panose="020B0004020202020204" pitchFamily="34" charset="0"/>
              </a:rPr>
              <a:t>41,5 %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0BBF1B09-660B-7912-E03A-4F3BCED966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368" y="4882115"/>
            <a:ext cx="548743" cy="4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5DBD17AD-1B34-91DA-43D4-ABAD0103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440" y="4371331"/>
            <a:ext cx="926599" cy="30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2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77C8B7A5-8BBD-7006-9024-06A96D137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C8CF503-7F60-4A02-02AF-E4DCEB4B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de Redes Locais 2026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latin typeface="Raleway" pitchFamily="2" charset="0"/>
              </a:rPr>
              <a:t>Informações Adicionais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99BFFE-4502-8ACA-1F55-11908999D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81" y="1379835"/>
            <a:ext cx="3787121" cy="37427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4F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23780F0-038B-C8C6-975B-C6176C63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814" y="1379835"/>
            <a:ext cx="3833607" cy="3744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4F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9AD3EA9-5FE3-43A4-F19E-CE46F24E9D7A}"/>
              </a:ext>
            </a:extLst>
          </p:cNvPr>
          <p:cNvSpPr txBox="1"/>
          <p:nvPr/>
        </p:nvSpPr>
        <p:spPr>
          <a:xfrm>
            <a:off x="2588214" y="5293499"/>
            <a:ext cx="2164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A1DA58-A74F-687E-D19C-66D8C4D9006D}"/>
              </a:ext>
            </a:extLst>
          </p:cNvPr>
          <p:cNvSpPr txBox="1"/>
          <p:nvPr/>
        </p:nvSpPr>
        <p:spPr>
          <a:xfrm>
            <a:off x="7820490" y="5293499"/>
            <a:ext cx="2164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8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Rede Local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01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4044DD8-3C78-C020-088F-4DC7B87C7256}"/>
              </a:ext>
            </a:extLst>
          </p:cNvPr>
          <p:cNvGrpSpPr/>
          <p:nvPr/>
        </p:nvGrpSpPr>
        <p:grpSpPr>
          <a:xfrm>
            <a:off x="2879661" y="2848790"/>
            <a:ext cx="6063576" cy="2277547"/>
            <a:chOff x="1010347" y="2502482"/>
            <a:chExt cx="6063576" cy="2277547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D9BF5CF-ADC0-B382-4661-84BB4AEC61CE}"/>
                </a:ext>
              </a:extLst>
            </p:cNvPr>
            <p:cNvSpPr txBox="1"/>
            <p:nvPr/>
          </p:nvSpPr>
          <p:spPr>
            <a:xfrm>
              <a:off x="1010347" y="2502482"/>
              <a:ext cx="6063576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  <a:latin typeface="Magallanes Bold" panose="00000800000000000000" pitchFamily="50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www.bahiagas.com.br</a:t>
              </a:r>
              <a:endParaRPr lang="pt-BR" sz="1600" dirty="0">
                <a:solidFill>
                  <a:schemeClr val="accent1">
                    <a:lumMod val="75000"/>
                  </a:schemeClr>
                </a:solidFill>
                <a:latin typeface="Magallanes Bold" panose="00000800000000000000" pitchFamily="50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solidFill>
                    <a:srgbClr val="004F9E"/>
                  </a:solidFill>
                  <a:latin typeface="Magallanes Bold" panose="00000800000000000000" pitchFamily="50" charset="0"/>
                </a:rPr>
                <a:t>/companhiagasbahia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solidFill>
                    <a:srgbClr val="004F9E"/>
                  </a:solidFill>
                  <a:latin typeface="Magallanes Bold" panose="00000800000000000000" pitchFamily="50" charset="0"/>
                </a:rPr>
                <a:t>@bahiagasoficial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solidFill>
                    <a:srgbClr val="004F9E"/>
                  </a:solidFill>
                  <a:latin typeface="Magallanes Bold" panose="00000800000000000000" pitchFamily="50" charset="0"/>
                </a:rPr>
                <a:t>@bahiagasoficial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solidFill>
                    <a:srgbClr val="004F9E"/>
                  </a:solidFill>
                  <a:latin typeface="Magallanes Bold" panose="00000800000000000000" pitchFamily="50" charset="0"/>
                </a:rPr>
                <a:t>SAC: </a:t>
              </a:r>
              <a:r>
                <a:rPr lang="pt-BR" sz="1600" dirty="0">
                  <a:solidFill>
                    <a:srgbClr val="004F9E"/>
                  </a:solidFill>
                  <a:latin typeface="Magallanes Bold" panose="02000000000000000000" pitchFamily="50" charset="0"/>
                </a:rPr>
                <a:t>0800 071 9111</a:t>
              </a:r>
            </a:p>
            <a:p>
              <a:pPr algn="ctr">
                <a:lnSpc>
                  <a:spcPct val="150000"/>
                </a:lnSpc>
              </a:pPr>
              <a:endParaRPr lang="pt-BR" sz="1600" dirty="0">
                <a:solidFill>
                  <a:srgbClr val="004F9E"/>
                </a:solidFill>
                <a:latin typeface="Magallanes Bold" panose="00000800000000000000" pitchFamily="50" charset="0"/>
              </a:endParaRPr>
            </a:p>
          </p:txBody>
        </p:sp>
        <p:pic>
          <p:nvPicPr>
            <p:cNvPr id="10" name="Gráfico 8">
              <a:extLst>
                <a:ext uri="{FF2B5EF4-FFF2-40B4-BE49-F238E27FC236}">
                  <a16:creationId xmlns:a16="http://schemas.microsoft.com/office/drawing/2014/main" id="{26AC8E66-ECE5-C20E-D7E9-E42E8BCC7AC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7632" y="3403464"/>
              <a:ext cx="197433" cy="197433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7FFE461C-B7D2-E837-95E5-4C9B58188F4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86550" y="3012046"/>
              <a:ext cx="209450" cy="20945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505FE89-12CD-9C44-693D-09612C498516}"/>
              </a:ext>
            </a:extLst>
          </p:cNvPr>
          <p:cNvGrpSpPr/>
          <p:nvPr/>
        </p:nvGrpSpPr>
        <p:grpSpPr>
          <a:xfrm>
            <a:off x="2069092" y="1625300"/>
            <a:ext cx="7948973" cy="851423"/>
            <a:chOff x="2069092" y="1625300"/>
            <a:chExt cx="7948973" cy="851423"/>
          </a:xfrm>
        </p:grpSpPr>
        <p:pic>
          <p:nvPicPr>
            <p:cNvPr id="6" name="Google Shape;93;p1">
              <a:extLst>
                <a:ext uri="{FF2B5EF4-FFF2-40B4-BE49-F238E27FC236}">
                  <a16:creationId xmlns:a16="http://schemas.microsoft.com/office/drawing/2014/main" id="{4C14B8CE-1CF3-0113-2612-9F77213C5D8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69092" y="1625300"/>
              <a:ext cx="4026908" cy="851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1" descr="Marcas e Manuais - Secom GOVBA">
              <a:extLst>
                <a:ext uri="{FF2B5EF4-FFF2-40B4-BE49-F238E27FC236}">
                  <a16:creationId xmlns:a16="http://schemas.microsoft.com/office/drawing/2014/main" id="{4958C6B7-70A9-0CCF-F106-39FEA98E5C3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772684" y="1757531"/>
              <a:ext cx="2245381" cy="7191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7EE4228-5E85-5D98-FE79-6332CC9E9FA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832" t="28940" r="49444" b="28313"/>
          <a:stretch/>
        </p:blipFill>
        <p:spPr>
          <a:xfrm>
            <a:off x="4777149" y="4087490"/>
            <a:ext cx="225699" cy="22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CD99F23A-DF2D-6627-7C78-ED4C17FC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728E7CB-F615-3106-5B52-0AC0D76B2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61811"/>
            <a:ext cx="9011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 Black" pitchFamily="2" charset="0"/>
              </a:rPr>
              <a:t>Chamadas Públicas 2026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CFE1D4-FDD5-C3DF-122D-112F03BFBC88}"/>
              </a:ext>
            </a:extLst>
          </p:cNvPr>
          <p:cNvSpPr txBox="1"/>
          <p:nvPr/>
        </p:nvSpPr>
        <p:spPr>
          <a:xfrm>
            <a:off x="191526" y="919820"/>
            <a:ext cx="11538358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Chamada Pública de Gás 2026 – Gás Firme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Chamada Pública de Redes Locais 2026 – Brumado e Juazeiro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6361F903-99A8-B913-9C7C-18687E95C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CCBF61A-18AE-D196-DFB5-CB8691E2D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66" y="2844225"/>
            <a:ext cx="9011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 Black" pitchFamily="2" charset="0"/>
              </a:rPr>
              <a:t>Chamadas Públicas 2026 – Gás Firme</a:t>
            </a:r>
          </a:p>
        </p:txBody>
      </p:sp>
    </p:spTree>
    <p:extLst>
      <p:ext uri="{BB962C8B-B14F-4D97-AF65-F5344CB8AC3E}">
        <p14:creationId xmlns:p14="http://schemas.microsoft.com/office/powerpoint/2010/main" val="399677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69879787-9770-7B8E-C37D-09D00DC03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7AF8F49-B36D-D052-EC15-B3B3FF77A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9011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45D66D3-AC56-7FCC-A0C0-C02EF618BC82}"/>
              </a:ext>
            </a:extLst>
          </p:cNvPr>
          <p:cNvSpPr txBox="1"/>
          <p:nvPr/>
        </p:nvSpPr>
        <p:spPr>
          <a:xfrm>
            <a:off x="191526" y="919820"/>
            <a:ext cx="11538358" cy="258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ptos" panose="020B0004020202020204" pitchFamily="34" charset="0"/>
              </a:rPr>
              <a:t>Objeto</a:t>
            </a:r>
            <a:endParaRPr lang="pt-BR" b="1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Aquisição de </a:t>
            </a:r>
            <a:r>
              <a:rPr lang="pt-BR" b="1" u="sng" dirty="0">
                <a:latin typeface="Aptos" panose="020B0004020202020204" pitchFamily="34" charset="0"/>
              </a:rPr>
              <a:t>Gás Natural </a:t>
            </a:r>
            <a:r>
              <a:rPr lang="pt-BR" dirty="0">
                <a:latin typeface="Aptos" panose="020B0004020202020204" pitchFamily="34" charset="0"/>
              </a:rPr>
              <a:t>pela Bahiagás, a partir de </a:t>
            </a:r>
            <a:r>
              <a:rPr lang="pt-BR" b="1" u="sng" dirty="0">
                <a:latin typeface="Aptos" panose="020B0004020202020204" pitchFamily="34" charset="0"/>
              </a:rPr>
              <a:t>01 de Janeiro de 2027</a:t>
            </a: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Aquisição de Gás Natural não está sujeita a obrigatoriedade de prévio procedimento licitatório (Inciso I, parágrafo terceiro, do art. 28 da Lei Federal 13.303, de 30/06/2016)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2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88C9F3D1-5305-B5F2-1D1C-5085F301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2F4993C-8CD1-9F94-026D-4D802697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822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244DB7E-01A7-B757-2857-C2A397A91740}"/>
              </a:ext>
            </a:extLst>
          </p:cNvPr>
          <p:cNvSpPr txBox="1"/>
          <p:nvPr/>
        </p:nvSpPr>
        <p:spPr>
          <a:xfrm>
            <a:off x="191526" y="919820"/>
            <a:ext cx="11538358" cy="424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ptos" panose="020B0004020202020204" pitchFamily="34" charset="0"/>
              </a:rPr>
              <a:t>Requisitos</a:t>
            </a:r>
            <a:endParaRPr lang="pt-BR" b="1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Empresas legalmente constituídas no Brasil ou com representação no país.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Possuir autorizações regulatórias, inclusive da ANP.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Caso não seja produtora do gás, deve apresentar contrato de fornecimento válido.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Registro na AGERBA será exigido na fase de negociação.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C2A75E08-2156-796A-30E4-1A2F1483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155BFB4-53FB-1759-3F1F-1C93C8F2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62590"/>
            <a:ext cx="8554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2B69602-32EB-6549-9B50-7E7247F071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4939" y="27557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BB9378-9F47-4C70-1F3C-2F5DEA207743}"/>
              </a:ext>
            </a:extLst>
          </p:cNvPr>
          <p:cNvSpPr txBox="1"/>
          <p:nvPr/>
        </p:nvSpPr>
        <p:spPr>
          <a:xfrm>
            <a:off x="0" y="6464605"/>
            <a:ext cx="6734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ptos" panose="020B0004020202020204" pitchFamily="34" charset="0"/>
              </a:rPr>
              <a:t>*Período estimado, podendo ser alterado ao longo da etapa.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60ACEF-6882-24B4-D17D-20206ECA9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4" y="1153278"/>
            <a:ext cx="7983794" cy="43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21862871-32A3-E6B0-EAC8-2719D25F3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57DCC5D-6691-D4CB-1EDC-58C5C21D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71643"/>
            <a:ext cx="7540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9F7615-9FDE-9017-09FD-747722C7C08D}"/>
              </a:ext>
            </a:extLst>
          </p:cNvPr>
          <p:cNvSpPr txBox="1"/>
          <p:nvPr/>
        </p:nvSpPr>
        <p:spPr>
          <a:xfrm>
            <a:off x="191526" y="919820"/>
            <a:ext cx="11538358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Montserrat" panose="00000500000000000000" pitchFamily="2" charset="0"/>
              </a:rPr>
              <a:t>Requisitos</a:t>
            </a: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0584A9-922B-5564-88B0-75A702BDAD52}"/>
              </a:ext>
            </a:extLst>
          </p:cNvPr>
          <p:cNvSpPr txBox="1"/>
          <p:nvPr/>
        </p:nvSpPr>
        <p:spPr>
          <a:xfrm>
            <a:off x="726855" y="1614768"/>
            <a:ext cx="6176512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BA FB 001 – Modalidade: Firme Base</a:t>
            </a:r>
            <a:endParaRPr lang="pt-BR" sz="1600" dirty="0">
              <a:solidFill>
                <a:srgbClr val="00000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4F34B8-F34D-EA77-579D-3FACF521D904}"/>
              </a:ext>
            </a:extLst>
          </p:cNvPr>
          <p:cNvSpPr txBox="1"/>
          <p:nvPr/>
        </p:nvSpPr>
        <p:spPr>
          <a:xfrm>
            <a:off x="514862" y="4343400"/>
            <a:ext cx="112150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t-BR" b="1" dirty="0">
                <a:latin typeface="Aptos" panose="020B0004020202020204" pitchFamily="34" charset="0"/>
              </a:rPr>
              <a:t>Obs.: 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Proponente poderá apresentar uma ou mais propostas, inclusive com condições diferentes da estabelecida no Lote de Contratação supracitado</a:t>
            </a: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Recomendamos o envio de múltiplas propostas, com diferentes modelos de indexação (%Brent, fixo, fixo + %Brent e HH).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C8B85E4-447E-431D-AD93-7523DC715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24147"/>
              </p:ext>
            </p:extLst>
          </p:nvPr>
        </p:nvGraphicFramePr>
        <p:xfrm>
          <a:off x="838199" y="2040975"/>
          <a:ext cx="7867772" cy="131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6702">
                  <a:extLst>
                    <a:ext uri="{9D8B030D-6E8A-4147-A177-3AD203B41FA5}">
                      <a16:colId xmlns:a16="http://schemas.microsoft.com/office/drawing/2014/main" val="3634586574"/>
                    </a:ext>
                  </a:extLst>
                </a:gridCol>
                <a:gridCol w="2511125">
                  <a:extLst>
                    <a:ext uri="{9D8B030D-6E8A-4147-A177-3AD203B41FA5}">
                      <a16:colId xmlns:a16="http://schemas.microsoft.com/office/drawing/2014/main" val="2090465357"/>
                    </a:ext>
                  </a:extLst>
                </a:gridCol>
                <a:gridCol w="2119945">
                  <a:extLst>
                    <a:ext uri="{9D8B030D-6E8A-4147-A177-3AD203B41FA5}">
                      <a16:colId xmlns:a16="http://schemas.microsoft.com/office/drawing/2014/main" val="998931875"/>
                    </a:ext>
                  </a:extLst>
                </a:gridCol>
              </a:tblGrid>
              <a:tr h="3985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Volume de GÁS (mil m³/dia)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Início do</a:t>
                      </a:r>
                      <a:br>
                        <a:rPr lang="pt-BR" sz="1600" dirty="0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fornecimento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Prazo de</a:t>
                      </a:r>
                      <a:br>
                        <a:rPr lang="pt-BR" sz="1600" dirty="0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contratação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008202"/>
                  </a:ext>
                </a:extLst>
              </a:tr>
              <a:tr h="8247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1.500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01/01/2027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dirty="0">
                          <a:effectLst/>
                          <a:latin typeface="Aptos" panose="020B0004020202020204" pitchFamily="34" charset="0"/>
                        </a:rPr>
                        <a:t>1 a 5 anos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23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46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>
          <a:extLst>
            <a:ext uri="{FF2B5EF4-FFF2-40B4-BE49-F238E27FC236}">
              <a16:creationId xmlns:a16="http://schemas.microsoft.com/office/drawing/2014/main" id="{E01DA59C-D5CE-D166-5228-30890C13E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4FE6597-31D3-2DDE-49C9-00FC6F4B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26" y="262590"/>
            <a:ext cx="8554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Raleway Black" pitchFamily="2" charset="0"/>
              </a:rPr>
              <a:t>Chamada Pública 2026 – Termo de Referência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F9D6B3A-7573-7024-D3E3-426FD72C5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4939" y="27557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765376-90E3-7FB2-6CAA-75E3EBAAF129}"/>
              </a:ext>
            </a:extLst>
          </p:cNvPr>
          <p:cNvSpPr txBox="1"/>
          <p:nvPr/>
        </p:nvSpPr>
        <p:spPr>
          <a:xfrm>
            <a:off x="191526" y="6449099"/>
            <a:ext cx="6734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latin typeface="Aptos" panose="020B0004020202020204" pitchFamily="34" charset="0"/>
              </a:rPr>
              <a:t>*Período estimado, podendo ser alterado ao longo da etapa.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12B6B-B36D-96A6-0BF4-7F9056DDAEA9}"/>
              </a:ext>
            </a:extLst>
          </p:cNvPr>
          <p:cNvSpPr txBox="1"/>
          <p:nvPr/>
        </p:nvSpPr>
        <p:spPr>
          <a:xfrm>
            <a:off x="571700" y="849694"/>
            <a:ext cx="1101127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ptos" panose="020B0004020202020204" pitchFamily="34" charset="0"/>
              </a:rPr>
              <a:t>Proposta Comercial (Inicial)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Devem seguir o modelo do Anexo 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É a primeira proposta enviada pelo interessado;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Serve para manifestar o interesse e apresentar condições preliminares de fornecimento de gás natural;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Não é vinculante, ou seja, ainda pode ser ajustada;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Bahiagás usa essas propostas para fazer uma análise preliminar e entender o 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ptos" panose="020B0004020202020204" pitchFamily="34" charset="0"/>
            </a:endParaRPr>
          </a:p>
          <a:p>
            <a:r>
              <a:rPr lang="pt-BR" b="1" dirty="0">
                <a:latin typeface="Aptos" panose="020B0004020202020204" pitchFamily="34" charset="0"/>
              </a:rPr>
              <a:t>Proposta Definitiva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É a versão final e vinculante por parte da Proponente;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Deve ser enviada após a análise da proposta comercial e eventuais ajustes solicitados pela Bahiagás;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Representa um compromisso firme da Proponente com as condições ofertadas;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Deve ter validade até 31 de dezembro de 2026 ou até a assinatura do contrato;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 partir dela, a Bahiagás inicia a negociação contratual.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0C8E8F-2A57-FFF6-24F9-2AEF6C97D4F5}"/>
              </a:ext>
            </a:extLst>
          </p:cNvPr>
          <p:cNvSpPr txBox="1"/>
          <p:nvPr/>
        </p:nvSpPr>
        <p:spPr>
          <a:xfrm>
            <a:off x="1406014" y="5291454"/>
            <a:ext cx="10314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ptos" panose="020B0004020202020204" pitchFamily="34" charset="0"/>
              </a:rPr>
              <a:t>OBS: Caso a Proponente identifique a necessidade de incluir algum item na Proposta Comercial, esta deverá enviar solicitação para a BAHIAGÁS, através do e-mail chamadapublicagn@bahiagas.com.br, justificando a necessidade de inclusão</a:t>
            </a:r>
          </a:p>
        </p:txBody>
      </p:sp>
    </p:spTree>
    <p:extLst>
      <p:ext uri="{BB962C8B-B14F-4D97-AF65-F5344CB8AC3E}">
        <p14:creationId xmlns:p14="http://schemas.microsoft.com/office/powerpoint/2010/main" val="3701763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913E4CA470BA4F843B30A5B9FDD871" ma:contentTypeVersion="7" ma:contentTypeDescription="Crie um novo documento." ma:contentTypeScope="" ma:versionID="134298fe268b7b35f7f95b6070b05589">
  <xsd:schema xmlns:xsd="http://www.w3.org/2001/XMLSchema" xmlns:xs="http://www.w3.org/2001/XMLSchema" xmlns:p="http://schemas.microsoft.com/office/2006/metadata/properties" xmlns:ns2="3e6a34ed-4699-4f78-8ee1-fb1591cef4cc" xmlns:ns3="8961e33b-dad6-48eb-b6eb-498a2a1d36bf" targetNamespace="http://schemas.microsoft.com/office/2006/metadata/properties" ma:root="true" ma:fieldsID="338a924d83a6ebb7e5c271e54c39a781" ns2:_="" ns3:_="">
    <xsd:import namespace="3e6a34ed-4699-4f78-8ee1-fb1591cef4cc"/>
    <xsd:import namespace="8961e33b-dad6-48eb-b6eb-498a2a1d36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34ed-4699-4f78-8ee1-fb1591cef4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1e33b-dad6-48eb-b6eb-498a2a1d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9F8D03-BB28-4989-8C87-DFE4E8E1B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a34ed-4699-4f78-8ee1-fb1591cef4cc"/>
    <ds:schemaRef ds:uri="8961e33b-dad6-48eb-b6eb-498a2a1d3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044A15-C789-4943-856A-935135771F15}">
  <ds:schemaRefs>
    <ds:schemaRef ds:uri="http://schemas.microsoft.com/office/2006/documentManagement/types"/>
    <ds:schemaRef ds:uri="3e6a34ed-4699-4f78-8ee1-fb1591cef4cc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8961e33b-dad6-48eb-b6eb-498a2a1d36bf"/>
  </ds:schemaRefs>
</ds:datastoreItem>
</file>

<file path=customXml/itemProps3.xml><?xml version="1.0" encoding="utf-8"?>
<ds:datastoreItem xmlns:ds="http://schemas.openxmlformats.org/officeDocument/2006/customXml" ds:itemID="{EC1E6C5E-C64C-4A49-923C-6E4100FC4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41977</TotalTime>
  <Words>1208</Words>
  <Application>Microsoft Office PowerPoint</Application>
  <PresentationFormat>Widescreen</PresentationFormat>
  <Paragraphs>177</Paragraphs>
  <Slides>21</Slides>
  <Notes>21</Notes>
  <HiddenSlides>1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Montserrat</vt:lpstr>
      <vt:lpstr>Raleway</vt:lpstr>
      <vt:lpstr>Calibri Light</vt:lpstr>
      <vt:lpstr>Roboto</vt:lpstr>
      <vt:lpstr>Raleway Black</vt:lpstr>
      <vt:lpstr>Aptos</vt:lpstr>
      <vt:lpstr>Quadon</vt:lpstr>
      <vt:lpstr>Arial</vt:lpstr>
      <vt:lpstr>Host Grotesk Medium</vt:lpstr>
      <vt:lpstr>Magallanes Bold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Souza</dc:creator>
  <cp:lastModifiedBy>Rodrigo Ribeiro de Souza</cp:lastModifiedBy>
  <cp:revision>1035</cp:revision>
  <dcterms:created xsi:type="dcterms:W3CDTF">2017-01-16T14:19:46Z</dcterms:created>
  <dcterms:modified xsi:type="dcterms:W3CDTF">2026-04-28T17:10:47Z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0x01010027913E4CA470BA4F843B30A5B9FDD871</vt:lpwstr>
  </property>
</Properties>
</file>